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60" r:id="rId3"/>
    <p:sldId id="261" r:id="rId4"/>
    <p:sldId id="263" r:id="rId5"/>
    <p:sldId id="265" r:id="rId6"/>
    <p:sldId id="267" r:id="rId7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8BA3B4-8DC2-46B0-8596-31C9035FB7F2}" type="datetimeFigureOut">
              <a:rPr lang="ko-KR" altLang="en-US" smtClean="0"/>
              <a:t>2024-03-15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6112D2-ADCE-4D54-BE6E-B0DFA813D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3967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A546E-C3FA-47DD-967E-143613FEC7C1}" type="datetime1">
              <a:rPr lang="ko-KR" altLang="en-US" smtClean="0"/>
              <a:t>2024-03-15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4362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B28EA-BC2A-452A-9F28-1C0D2B496286}" type="datetime1">
              <a:rPr lang="ko-KR" altLang="en-US" smtClean="0"/>
              <a:t>2024-03-15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0936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25108-32FD-4771-A09D-0062FED47278}" type="datetime1">
              <a:rPr lang="ko-KR" altLang="en-US" smtClean="0"/>
              <a:t>2024-03-15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238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6CF7-BE6B-4E14-B201-8620AC0DD66B}" type="datetime1">
              <a:rPr lang="ko-KR" altLang="en-US" smtClean="0"/>
              <a:t>2024-03-15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7284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13C9-3E71-4188-A0FA-EE77C46C4459}" type="datetime1">
              <a:rPr lang="ko-KR" altLang="en-US" smtClean="0"/>
              <a:t>2024-03-15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3010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0ADE-5248-49BC-8883-C1E09724072B}" type="datetime1">
              <a:rPr lang="ko-KR" altLang="en-US" smtClean="0"/>
              <a:t>2024-03-15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7171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D479-A5F0-47DE-8FBE-9153A7A716F2}" type="datetime1">
              <a:rPr lang="ko-KR" altLang="en-US" smtClean="0"/>
              <a:t>2024-03-15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5419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C7348-553B-4EE7-8F7D-763A0B9B0743}" type="datetime1">
              <a:rPr lang="ko-KR" altLang="en-US" smtClean="0"/>
              <a:t>2024-03-15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7872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7B7BD-F72A-461A-BA64-8048172A3A52}" type="datetime1">
              <a:rPr lang="ko-KR" altLang="en-US" smtClean="0"/>
              <a:t>2024-03-15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675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A39E-BE9D-40BE-B715-9D8274650CE0}" type="datetime1">
              <a:rPr lang="ko-KR" altLang="en-US" smtClean="0"/>
              <a:t>2024-03-15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4383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8942-F924-45F8-8E92-3C746813129F}" type="datetime1">
              <a:rPr lang="ko-KR" altLang="en-US" smtClean="0"/>
              <a:t>2024-03-15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1951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743FC-FC44-408C-9292-D7D48D94333D}" type="datetime1">
              <a:rPr lang="ko-KR" altLang="en-US" smtClean="0"/>
              <a:t>2024-03-15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B0C37-3893-4A10-8332-08ED1AAF0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536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199505" y="946572"/>
            <a:ext cx="870342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 latinLnBrk="0">
              <a:lnSpc>
                <a:spcPct val="150000"/>
              </a:lnSpc>
            </a:pPr>
            <a:r>
              <a:rPr lang="ko-KR" altLang="en-US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□ 아래 내용을 반드시 숙지하고 지원신청서를 작성해 주십시오</a:t>
            </a:r>
            <a:r>
              <a:rPr lang="en-US" altLang="ko-KR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endParaRPr lang="ko-KR" altLang="en-US" sz="1100" kern="0" spc="0" dirty="0">
              <a:solidFill>
                <a:srgbClr val="000000"/>
              </a:solidFill>
              <a:effectLst/>
              <a:latin typeface="바탕" panose="02030600000101010101" pitchFamily="18" charset="-127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882785"/>
              </p:ext>
            </p:extLst>
          </p:nvPr>
        </p:nvGraphicFramePr>
        <p:xfrm>
          <a:off x="367445" y="1454434"/>
          <a:ext cx="8336288" cy="3736594"/>
        </p:xfrm>
        <a:graphic>
          <a:graphicData uri="http://schemas.openxmlformats.org/drawingml/2006/table">
            <a:tbl>
              <a:tblPr/>
              <a:tblGrid>
                <a:gridCol w="8336288">
                  <a:extLst>
                    <a:ext uri="{9D8B030D-6E8A-4147-A177-3AD203B41FA5}">
                      <a16:colId xmlns:a16="http://schemas.microsoft.com/office/drawing/2014/main" val="4235274151"/>
                    </a:ext>
                  </a:extLst>
                </a:gridCol>
              </a:tblGrid>
              <a:tr h="3560699"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◈ 유의사항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264160" marR="76200" indent="-26416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▪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국가문화예술지원시스템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(https://www.ncas.or.kr</a:t>
                      </a:r>
                      <a:r>
                        <a:rPr lang="en-US" altLang="ko-KR" sz="1200" kern="0" spc="-3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lang="ko-KR" altLang="en-US" sz="1200" kern="0" spc="-3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에서 지원신청서 작성시 </a:t>
                      </a:r>
                      <a:r>
                        <a:rPr lang="ko-KR" altLang="en-US" sz="1200" u="sng" kern="0" spc="-3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마지막 첨부파일 탭에 업로드하여 최종 제출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274320" marR="76200" indent="-27432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▪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국가문화예술지원시스템</a:t>
                      </a:r>
                      <a:r>
                        <a:rPr lang="ko-KR" altLang="en-US" sz="1200" kern="0" spc="-3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b="1" kern="0" spc="-3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첨부파일 등록 시 </a:t>
                      </a:r>
                      <a:r>
                        <a:rPr lang="ko-KR" altLang="en-US" sz="1200" b="1" kern="0" spc="-3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파일이름</a:t>
                      </a:r>
                      <a:r>
                        <a:rPr lang="ko-KR" altLang="en-US" sz="1200" kern="0" spc="-3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은</a:t>
                      </a:r>
                      <a:r>
                        <a:rPr lang="ko-KR" altLang="en-US" sz="1400" b="1" kern="0" spc="0" dirty="0">
                          <a:solidFill>
                            <a:srgbClr val="0000FF"/>
                          </a:solidFill>
                          <a:effectLst/>
                          <a:latin typeface="바탕" panose="02030600000101010101" pitchFamily="18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400" b="1" kern="0" spc="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‘</a:t>
                      </a:r>
                      <a:r>
                        <a:rPr lang="ko-KR" altLang="en-US" sz="1400" b="1" kern="0" spc="0" dirty="0" err="1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기회소득</a:t>
                      </a:r>
                      <a:r>
                        <a:rPr lang="en-US" altLang="ko-KR" sz="1400" b="1" kern="0" spc="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_</a:t>
                      </a:r>
                      <a:r>
                        <a:rPr lang="ko-KR" altLang="en-US" sz="1400" b="1" kern="0" spc="0" dirty="0" err="1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지원자명’</a:t>
                      </a:r>
                      <a:r>
                        <a:rPr lang="ko-KR" altLang="en-US" sz="1200" kern="0" spc="-3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으로</a:t>
                      </a:r>
                      <a:r>
                        <a:rPr lang="ko-KR" altLang="en-US" sz="1200" kern="0" spc="-3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저장하시기 바랍니다</a:t>
                      </a:r>
                      <a:r>
                        <a:rPr lang="en-US" altLang="ko-KR" sz="1200" kern="0" spc="-3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251460" marR="76200" indent="-25146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▪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국가문화예술지원시스템</a:t>
                      </a:r>
                      <a:r>
                        <a:rPr lang="ko-KR" altLang="en-US" sz="1200" kern="0" spc="-3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kern="0" spc="-2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첨부파일</a:t>
                      </a:r>
                      <a:r>
                        <a:rPr lang="ko-KR" altLang="en-US" sz="1200" kern="0" spc="-4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용량이</a:t>
                      </a:r>
                      <a:r>
                        <a:rPr lang="ko-KR" altLang="en-US" sz="1200" kern="0" spc="-40" dirty="0">
                          <a:solidFill>
                            <a:srgbClr val="FF0000"/>
                          </a:solidFill>
                          <a:effectLst/>
                          <a:latin typeface="바탕" panose="02030600000101010101" pitchFamily="18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200" b="1" kern="0" spc="-40" dirty="0" smtClean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100MB </a:t>
                      </a:r>
                      <a:r>
                        <a:rPr lang="ko-KR" altLang="en-US" sz="1200" b="1" kern="0" spc="-4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초과</a:t>
                      </a:r>
                      <a:r>
                        <a:rPr lang="ko-KR" altLang="en-US" sz="12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할 시 파일이 등록되지 않을 수 </a:t>
                      </a:r>
                      <a:r>
                        <a:rPr lang="ko-KR" altLang="en-US" sz="1200" kern="0" spc="-4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있으니 </a:t>
                      </a:r>
                      <a:r>
                        <a:rPr lang="ko-KR" altLang="en-US" sz="12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주의하시기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바랍니다</a:t>
                      </a: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  <a:p>
                      <a:pPr marL="251460" marR="76200" indent="-25146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50" kern="0" spc="0" dirty="0" smtClean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just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▪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+mn-ea"/>
                        </a:rPr>
                        <a:t> </a:t>
                      </a:r>
                      <a:r>
                        <a:rPr lang="ko-KR" altLang="en-US" sz="1200" b="1" kern="0" spc="-2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표지 포함 총 </a:t>
                      </a:r>
                      <a:r>
                        <a:rPr lang="en-US" altLang="ko-KR" sz="1200" b="1" kern="0" spc="-2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20p</a:t>
                      </a:r>
                      <a:r>
                        <a:rPr lang="en-US" altLang="ko-KR" sz="1200" b="1" kern="0" spc="-2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lang="ko-KR" altLang="en-US" sz="1200" b="1" kern="0" spc="-2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이내로 작성합니다</a:t>
                      </a:r>
                      <a:r>
                        <a:rPr lang="en-US" altLang="ko-KR" sz="1200" b="1" kern="0" spc="-2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. (</a:t>
                      </a:r>
                      <a:r>
                        <a:rPr lang="ko-KR" altLang="en-US" sz="1200" b="1" kern="0" spc="-2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초과 제출 시 </a:t>
                      </a:r>
                      <a:r>
                        <a:rPr lang="en-US" altLang="ko-KR" sz="1200" b="1" kern="0" spc="-2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20p </a:t>
                      </a:r>
                      <a:r>
                        <a:rPr lang="ko-KR" altLang="en-US" sz="1200" b="1" kern="0" spc="-2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이내만 심사에 반영됨</a:t>
                      </a:r>
                      <a:r>
                        <a:rPr lang="en-US" altLang="ko-KR" sz="1200" b="1" kern="0" spc="-2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)</a:t>
                      </a:r>
                    </a:p>
                    <a:p>
                      <a:pPr marL="0" marR="0" indent="0" algn="just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▪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+mn-ea"/>
                        </a:rPr>
                        <a:t> </a:t>
                      </a:r>
                      <a:r>
                        <a:rPr lang="ko-KR" altLang="en-US" sz="1200" b="1" kern="0" spc="-2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본 </a:t>
                      </a:r>
                      <a:r>
                        <a:rPr lang="ko-KR" altLang="en-US" sz="1200" b="1" kern="0" spc="-2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지원신청서는 한 면에 한 페이지가 들어오도록 </a:t>
                      </a:r>
                      <a:r>
                        <a:rPr lang="en-US" altLang="ko-KR" sz="1200" b="1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PDF</a:t>
                      </a:r>
                      <a:r>
                        <a:rPr lang="ko-KR" altLang="en-US" sz="1200" b="1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파일로 변환</a:t>
                      </a:r>
                      <a:r>
                        <a:rPr lang="ko-KR" altLang="en-US" sz="1200" b="1" kern="0" spc="-2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하여 제출합니다</a:t>
                      </a:r>
                      <a:r>
                        <a:rPr lang="en-US" altLang="ko-KR" sz="1200" b="1" kern="0" spc="-2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(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다른 양식의 파일</a:t>
                      </a:r>
                      <a:r>
                        <a:rPr lang="en-US" altLang="ko-KR" sz="105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en-US" altLang="ko-KR" sz="1050" kern="0" spc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ppt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jpg 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등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 제출 시 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차 행정심사에서 결격 처리 됩니다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.)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▪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파일 변환 후 작성한 이미지 등에 누락이 없는지 반드시 확인하시기 바랍니다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▪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b="1" u="sng" kern="0" spc="0" dirty="0">
                          <a:solidFill>
                            <a:srgbClr val="0000FF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파란색 글씨는 작성 가이드라인 혹은 예시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이므로 </a:t>
                      </a:r>
                      <a:r>
                        <a:rPr lang="ko-KR" altLang="en-US" sz="1200" b="1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삭제 후 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검정 글씨</a:t>
                      </a:r>
                      <a:r>
                        <a:rPr lang="ko-KR" altLang="en-US" sz="1200" b="1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 최종 제출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해주세요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▪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서명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란 필수 작성해야 합니다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도장 및 서명 스캔 가능하며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정확한 인식이 가능해야 합니다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.)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A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506499"/>
                  </a:ext>
                </a:extLst>
              </a:tr>
            </a:tbl>
          </a:graphicData>
        </a:graphic>
      </p:graphicFrame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66684" y="1313857"/>
            <a:ext cx="853624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cxnSp>
        <p:nvCxnSpPr>
          <p:cNvPr id="13" name="직선 연결선 12"/>
          <p:cNvCxnSpPr/>
          <p:nvPr/>
        </p:nvCxnSpPr>
        <p:spPr>
          <a:xfrm flipV="1">
            <a:off x="458582" y="3067396"/>
            <a:ext cx="8120153" cy="2625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268099"/>
              </p:ext>
            </p:extLst>
          </p:nvPr>
        </p:nvGraphicFramePr>
        <p:xfrm>
          <a:off x="366684" y="5454000"/>
          <a:ext cx="8337049" cy="445897"/>
        </p:xfrm>
        <a:graphic>
          <a:graphicData uri="http://schemas.openxmlformats.org/drawingml/2006/table">
            <a:tbl>
              <a:tblPr/>
              <a:tblGrid>
                <a:gridCol w="8337049">
                  <a:extLst>
                    <a:ext uri="{9D8B030D-6E8A-4147-A177-3AD203B41FA5}">
                      <a16:colId xmlns:a16="http://schemas.microsoft.com/office/drawing/2014/main" val="1452582550"/>
                    </a:ext>
                  </a:extLst>
                </a:gridCol>
              </a:tblGrid>
              <a:tr h="44589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본 페이지는 삭제 후 제출 바랍니다</a:t>
                      </a:r>
                      <a:r>
                        <a:rPr lang="en-US" altLang="ko-KR" sz="15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.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333558"/>
                  </a:ext>
                </a:extLst>
              </a:tr>
            </a:tbl>
          </a:graphicData>
        </a:graphic>
      </p:graphicFrame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422400" y="37782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6" name="슬라이드 번호 개체 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937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660947"/>
              </p:ext>
            </p:extLst>
          </p:nvPr>
        </p:nvGraphicFramePr>
        <p:xfrm>
          <a:off x="164213" y="727188"/>
          <a:ext cx="8810453" cy="5679805"/>
        </p:xfrm>
        <a:graphic>
          <a:graphicData uri="http://schemas.openxmlformats.org/drawingml/2006/table">
            <a:tbl>
              <a:tblPr/>
              <a:tblGrid>
                <a:gridCol w="1163720">
                  <a:extLst>
                    <a:ext uri="{9D8B030D-6E8A-4147-A177-3AD203B41FA5}">
                      <a16:colId xmlns:a16="http://schemas.microsoft.com/office/drawing/2014/main" val="2708998360"/>
                    </a:ext>
                  </a:extLst>
                </a:gridCol>
                <a:gridCol w="3121134">
                  <a:extLst>
                    <a:ext uri="{9D8B030D-6E8A-4147-A177-3AD203B41FA5}">
                      <a16:colId xmlns:a16="http://schemas.microsoft.com/office/drawing/2014/main" val="581612043"/>
                    </a:ext>
                  </a:extLst>
                </a:gridCol>
                <a:gridCol w="1211415">
                  <a:extLst>
                    <a:ext uri="{9D8B030D-6E8A-4147-A177-3AD203B41FA5}">
                      <a16:colId xmlns:a16="http://schemas.microsoft.com/office/drawing/2014/main" val="1334226802"/>
                    </a:ext>
                  </a:extLst>
                </a:gridCol>
                <a:gridCol w="3314184">
                  <a:extLst>
                    <a:ext uri="{9D8B030D-6E8A-4147-A177-3AD203B41FA5}">
                      <a16:colId xmlns:a16="http://schemas.microsoft.com/office/drawing/2014/main" val="3783057940"/>
                    </a:ext>
                  </a:extLst>
                </a:gridCol>
              </a:tblGrid>
              <a:tr h="387731">
                <a:tc gridSpan="4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기본정보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  <a:ea typeface="맑은 고딕" panose="020B0503020000020004" pitchFamily="50" charset="-127"/>
                      </a:endParaRPr>
                    </a:p>
                  </a:txBody>
                  <a:tcPr marL="47197" marR="47197" marT="13048" marB="1304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3661"/>
                  </a:ext>
                </a:extLst>
              </a:tr>
              <a:tr h="38773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 명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47197" marR="47197" marT="13048" marB="1304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47197" marR="47197" marT="13048" marB="1304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44780" marR="0" indent="-14478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-3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※ </a:t>
                      </a:r>
                      <a:r>
                        <a:rPr lang="ko-KR" altLang="en-US" sz="1100" kern="0" spc="-3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본명을 기입</a:t>
                      </a:r>
                      <a:r>
                        <a:rPr lang="en-US" altLang="ko-KR" sz="1100" kern="0" spc="-3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100" kern="0" spc="-3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별도의 </a:t>
                      </a:r>
                      <a:r>
                        <a:rPr lang="ko-KR" altLang="en-US" sz="1100" kern="0" spc="-30" dirty="0" err="1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작가명</a:t>
                      </a:r>
                      <a:r>
                        <a:rPr lang="ko-KR" altLang="en-US" sz="1100" kern="0" spc="-3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사용 시 “본명</a:t>
                      </a:r>
                      <a:r>
                        <a:rPr lang="en-US" altLang="ko-KR" sz="1100" kern="0" spc="-3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100" kern="0" spc="-30" dirty="0" err="1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작가명</a:t>
                      </a:r>
                      <a:r>
                        <a:rPr lang="en-US" altLang="ko-KR" sz="1100" kern="0" spc="-3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)” </a:t>
                      </a:r>
                      <a:r>
                        <a:rPr lang="ko-KR" altLang="en-US" sz="1100" kern="0" spc="-3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으로 병기 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47197" marR="47197" marT="13048" marB="1304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697486"/>
                  </a:ext>
                </a:extLst>
              </a:tr>
              <a:tr h="38773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1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 메 일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47197" marR="47197" marT="13048" marB="1304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47197" marR="47197" marT="13048" marB="1304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1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휴대전화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47197" marR="47197" marT="13048" marB="1304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47197" marR="47197" marT="13048" marB="1304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5003090"/>
                  </a:ext>
                </a:extLst>
              </a:tr>
              <a:tr h="38773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 소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47197" marR="47197" marT="13048" marB="1304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161290" marR="0" indent="-16129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 dirty="0">
                        <a:solidFill>
                          <a:srgbClr val="0000FF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47197" marR="47197" marT="13048" marB="1304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9673485"/>
                  </a:ext>
                </a:extLst>
              </a:tr>
              <a:tr h="515937">
                <a:tc gridSpan="4">
                  <a:txBody>
                    <a:bodyPr/>
                    <a:lstStyle/>
                    <a:p>
                      <a:pPr marL="144780" marR="0" indent="-14478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※ </a:t>
                      </a:r>
                      <a:r>
                        <a:rPr lang="ko-KR" altLang="en-US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국가문화예술지원시스템</a:t>
                      </a:r>
                      <a:r>
                        <a:rPr lang="en-US" altLang="ko-KR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(www.ncas.or.kr)</a:t>
                      </a:r>
                      <a:r>
                        <a:rPr lang="ko-KR" altLang="en-US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 “내 </a:t>
                      </a:r>
                      <a:r>
                        <a:rPr lang="ko-KR" altLang="en-US" sz="1100" kern="0" spc="-20" dirty="0" err="1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정보방</a:t>
                      </a:r>
                      <a:r>
                        <a:rPr lang="ko-KR" altLang="en-US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&gt; </a:t>
                      </a:r>
                      <a:r>
                        <a:rPr lang="ko-KR" altLang="en-US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 </a:t>
                      </a:r>
                      <a:r>
                        <a:rPr lang="ko-KR" altLang="en-US" sz="1100" kern="0" spc="-20" dirty="0" err="1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회원정보”도</a:t>
                      </a:r>
                      <a:r>
                        <a:rPr lang="ko-KR" altLang="en-US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100" kern="0" spc="-20" dirty="0" err="1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심의자료에</a:t>
                      </a:r>
                      <a:r>
                        <a:rPr lang="ko-KR" altLang="en-US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포함됩니다</a:t>
                      </a:r>
                      <a:r>
                        <a:rPr lang="en-US" altLang="ko-KR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</a:rPr>
                        <a:t/>
                      </a:r>
                      <a:b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</a:rPr>
                      </a:br>
                      <a:r>
                        <a:rPr lang="ko-KR" altLang="en-US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담당자</a:t>
                      </a:r>
                      <a:r>
                        <a:rPr lang="en-US" altLang="ko-KR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연락처</a:t>
                      </a:r>
                      <a:r>
                        <a:rPr lang="en-US" altLang="ko-KR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이메일</a:t>
                      </a:r>
                      <a:r>
                        <a:rPr lang="en-US" altLang="ko-KR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주소를 반드시 최신정보로 수정하시기 바랍니다</a:t>
                      </a:r>
                      <a:r>
                        <a:rPr lang="en-US" altLang="ko-KR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47197" marR="47197" marT="13048" marB="1304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3387328"/>
                  </a:ext>
                </a:extLst>
              </a:tr>
              <a:tr h="332118">
                <a:tc gridSpan="4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지원자격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  <a:ea typeface="맑은 고딕" panose="020B0503020000020004" pitchFamily="50" charset="-127"/>
                      </a:endParaRPr>
                    </a:p>
                  </a:txBody>
                  <a:tcPr marL="47197" marR="47197" marT="13048" marB="1304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579819"/>
                  </a:ext>
                </a:extLst>
              </a:tr>
              <a:tr h="765356">
                <a:tc gridSpan="4">
                  <a:txBody>
                    <a:bodyPr/>
                    <a:lstStyle/>
                    <a:p>
                      <a:pPr marL="200660" marR="0" indent="-20066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◽ 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 예술인 </a:t>
                      </a:r>
                      <a:r>
                        <a:rPr lang="ko-KR" altLang="en-US" sz="1400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기회소득을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지급받은 예술인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◽ 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시각예술 분야 해당자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47197" marR="47197" marT="13048" marB="1304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4195671"/>
                  </a:ext>
                </a:extLst>
              </a:tr>
              <a:tr h="2433509">
                <a:tc gridSpan="4">
                  <a:txBody>
                    <a:bodyPr/>
                    <a:lstStyle/>
                    <a:p>
                      <a:pPr marL="127000" marR="25400" indent="104140" algn="ctr" fontAlgn="base" latinLnBrk="0">
                        <a:lnSpc>
                          <a:spcPct val="12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ko-KR" altLang="en-US" sz="14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본 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지원자는 기재된 내용과 </a:t>
                      </a:r>
                      <a:r>
                        <a:rPr lang="ko-KR" altLang="en-US" sz="1400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첨부자료가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모두 사실임을 확인합니다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127000" marR="25400" indent="104140" algn="ctr" fontAlgn="base" latinLnBrk="0">
                        <a:lnSpc>
                          <a:spcPct val="12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또한 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2024 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경기 </a:t>
                      </a:r>
                      <a:r>
                        <a:rPr lang="ko-KR" altLang="en-US" sz="1400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기회소득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예술인 페스티벌의 절차 및 참가 </a:t>
                      </a:r>
                      <a:r>
                        <a:rPr lang="ko-KR" altLang="en-US" sz="1400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신청조건에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대해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127000" marR="25400" indent="104140" algn="ctr" fontAlgn="base" latinLnBrk="0">
                        <a:lnSpc>
                          <a:spcPct val="12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숙지하고 동의하며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준수할 것을 약속합니다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endParaRPr lang="en-US" altLang="ko-KR" sz="1400" kern="0" spc="0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27000" marR="25400" indent="104140" algn="ctr" fontAlgn="base" latinLnBrk="0">
                        <a:lnSpc>
                          <a:spcPct val="12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127000" marR="25400" indent="104140" algn="ctr" fontAlgn="base" latinLnBrk="0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2024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 </a:t>
                      </a:r>
                      <a:r>
                        <a:rPr lang="ko-KR" altLang="en-US" sz="1400" b="1" kern="0" spc="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lang="en-US" altLang="ko-KR" sz="1400" b="1" kern="0" spc="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r>
                        <a:rPr lang="ko-KR" altLang="en-US" sz="1400" b="1" kern="0" spc="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    일</a:t>
                      </a:r>
                      <a:endParaRPr lang="en-US" altLang="ko-KR" sz="1400" b="1" kern="0" spc="0" baseline="0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27000" marR="25400" indent="104140" algn="ctr" fontAlgn="base" latinLnBrk="0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지원자             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서명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  <a:p>
                      <a:pPr marL="127000" marR="25400" indent="104140" algn="ctr" fontAlgn="base" latinLnBrk="0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127000" marR="25400" indent="104140" algn="ctr" fontAlgn="base" latinLnBrk="0">
                        <a:lnSpc>
                          <a:spcPct val="12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경기문화재단 대표이사 귀하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47197" marR="47197" marT="13048" marB="1304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838928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64042" y="727075"/>
            <a:ext cx="881062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344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3</a:t>
            </a:fld>
            <a:endParaRPr lang="ko-KR" altLang="en-US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202901"/>
              </p:ext>
            </p:extLst>
          </p:nvPr>
        </p:nvGraphicFramePr>
        <p:xfrm>
          <a:off x="157734" y="701759"/>
          <a:ext cx="8778448" cy="414401"/>
        </p:xfrm>
        <a:graphic>
          <a:graphicData uri="http://schemas.openxmlformats.org/drawingml/2006/table">
            <a:tbl>
              <a:tblPr/>
              <a:tblGrid>
                <a:gridCol w="583248">
                  <a:extLst>
                    <a:ext uri="{9D8B030D-6E8A-4147-A177-3AD203B41FA5}">
                      <a16:colId xmlns:a16="http://schemas.microsoft.com/office/drawing/2014/main" val="496426274"/>
                    </a:ext>
                  </a:extLst>
                </a:gridCol>
                <a:gridCol w="8195200">
                  <a:extLst>
                    <a:ext uri="{9D8B030D-6E8A-4147-A177-3AD203B41FA5}">
                      <a16:colId xmlns:a16="http://schemas.microsoft.com/office/drawing/2014/main" val="474237023"/>
                    </a:ext>
                  </a:extLst>
                </a:gridCol>
              </a:tblGrid>
              <a:tr h="41440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개인정보 제공 및 활용 동의서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8929718"/>
                  </a:ext>
                </a:extLst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422400" y="37941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157734" y="1217145"/>
            <a:ext cx="8778448" cy="625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3360" marR="344170" algn="just" fontAlgn="base">
              <a:lnSpc>
                <a:spcPct val="155000"/>
              </a:lnSpc>
            </a:pP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경기문화재단은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개인정보보호법에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명기된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관련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제15조ㆍ제17조ㆍ제18조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규정에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의거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,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참여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서비스의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원활한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제공을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위하여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다음과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같은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개인정보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수집ㆍ이용에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대해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참여자의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동의를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얻고자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합니다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.</a:t>
            </a:r>
            <a:endParaRPr lang="en-US" altLang="ko-KR" sz="1200" kern="0" dirty="0">
              <a:solidFill>
                <a:srgbClr val="000000"/>
              </a:solidFill>
              <a:latin typeface="바탕" panose="02030600000101010101" pitchFamily="18" charset="-127"/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068272"/>
              </p:ext>
            </p:extLst>
          </p:nvPr>
        </p:nvGraphicFramePr>
        <p:xfrm>
          <a:off x="483061" y="1943622"/>
          <a:ext cx="7779789" cy="3885036"/>
        </p:xfrm>
        <a:graphic>
          <a:graphicData uri="http://schemas.openxmlformats.org/drawingml/2006/table">
            <a:tbl>
              <a:tblPr/>
              <a:tblGrid>
                <a:gridCol w="7779789">
                  <a:extLst>
                    <a:ext uri="{9D8B030D-6E8A-4147-A177-3AD203B41FA5}">
                      <a16:colId xmlns:a16="http://schemas.microsoft.com/office/drawing/2014/main" val="3108712107"/>
                    </a:ext>
                  </a:extLst>
                </a:gridCol>
              </a:tblGrid>
              <a:tr h="3446371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〇</a:t>
                      </a:r>
                      <a:r>
                        <a:rPr lang="ko-KR" altLang="en-US" sz="11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개인정보 이용 목적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495300" marR="38100" indent="-2286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프로그램 운영에 따른 참여자 정보 수집 및 활용 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495300" marR="38100" indent="-2286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경기문화재단 고객 서비스 정보 수집 및 활용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○ 개인정보 </a:t>
                      </a:r>
                      <a:r>
                        <a:rPr lang="ko-KR" altLang="en-US" sz="1100" b="1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수집ㆍ이용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항목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495300" marR="38100" indent="-2286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이름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주소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생년월일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성별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연락처 등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○ 개인정보 이용 방법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495300" marR="38100" indent="-2286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사업 관리를 담당하는 경기도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경기문화재단 업무 처리 시에만 사용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495300" marR="38100" indent="-2286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경기문화재단의 고객 서비스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만족도 활용 등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이용 시에만 사용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○ 제</a:t>
                      </a: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 정보 제공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495300" marR="38100" indent="-2286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kern="0" spc="-2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사업 참여 대상자 선정 처리와 관련된 기관</a:t>
                      </a:r>
                      <a:r>
                        <a:rPr lang="en-US" altLang="ko-KR" sz="900" kern="0" spc="-2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900" kern="0" spc="-2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경기도청</a:t>
                      </a:r>
                      <a:r>
                        <a:rPr lang="en-US" altLang="ko-KR" sz="900" kern="0" spc="-2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kern="0" spc="-2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경기도내 지자체 및 기초문화재단 등</a:t>
                      </a:r>
                      <a:r>
                        <a:rPr lang="en-US" altLang="ko-KR" sz="900" kern="0" spc="-2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○ 정보제공 제</a:t>
                      </a: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 개인정보 이용 목적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495300" marR="38100" indent="-2286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유사지원사업 중복수혜이력 확인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유사지원서비스 </a:t>
                      </a:r>
                      <a:r>
                        <a:rPr lang="ko-KR" altLang="en-US" sz="900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수혜이력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및 업무수행을 위한 대상자 </a:t>
                      </a:r>
                      <a:r>
                        <a:rPr lang="ko-KR" altLang="en-US" sz="900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선정관련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정보 확인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○ 정보제공 제</a:t>
                      </a: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 개인정보 보유 및 이용기간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495300" marR="38100" indent="-2286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정보제공목적에 따른 수집 및 이용목적이 달성되면 지체 없이 파기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○ 동의거부권리 안내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495300" marR="38100" indent="-2286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개인정보 수집에 대한 동의를 거부할 수 있으며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 경우 신청인의 신청 자격이 제한됨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8532" marR="58532" marT="16182" marB="161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1141357"/>
                  </a:ext>
                </a:extLst>
              </a:tr>
            </a:tbl>
          </a:graphicData>
        </a:graphic>
      </p:graphicFrame>
      <p:sp>
        <p:nvSpPr>
          <p:cNvPr id="14" name="직사각형 13"/>
          <p:cNvSpPr/>
          <p:nvPr/>
        </p:nvSpPr>
        <p:spPr>
          <a:xfrm>
            <a:off x="2086955" y="5898719"/>
            <a:ext cx="4572000" cy="7817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688340" marR="0" indent="-350520" algn="ctr" fontAlgn="base" latinLnBrk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400" kern="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2024</a:t>
            </a:r>
            <a:r>
              <a:rPr lang="ko-KR" altLang="en-US" sz="1400" kern="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년  </a:t>
            </a:r>
            <a:r>
              <a:rPr lang="en-US" altLang="ko-KR" sz="1400" kern="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3</a:t>
            </a:r>
            <a:r>
              <a:rPr lang="ko-KR" altLang="en-US" sz="1400" kern="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월    일</a:t>
            </a:r>
            <a:endParaRPr lang="en-US" altLang="ko-KR" sz="1050" kern="0" dirty="0">
              <a:solidFill>
                <a:srgbClr val="000000"/>
              </a:solidFill>
              <a:latin typeface="바탕" panose="02030600000101010101" pitchFamily="18" charset="-127"/>
            </a:endParaRPr>
          </a:p>
          <a:p>
            <a:pPr marL="688340" marR="0" indent="-350520" algn="ctr" fontAlgn="base" latinLnBrk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400" kern="0" dirty="0" err="1" smtClean="0">
                <a:solidFill>
                  <a:srgbClr val="000000"/>
                </a:solidFill>
                <a:latin typeface="맑은 고딕" panose="020B0503020000020004" pitchFamily="50" charset="-127"/>
              </a:rPr>
              <a:t>지원자명</a:t>
            </a:r>
            <a:r>
              <a:rPr lang="en-US" altLang="ko-KR" sz="14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: </a:t>
            </a:r>
            <a:r>
              <a:rPr lang="en-US" altLang="ko-KR" sz="1400" kern="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             (</a:t>
            </a:r>
            <a:r>
              <a:rPr lang="ko-KR" altLang="en-US" sz="14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인</a:t>
            </a:r>
            <a:r>
              <a:rPr lang="en-US" altLang="ko-KR" sz="14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/</a:t>
            </a:r>
            <a:r>
              <a:rPr lang="ko-KR" altLang="en-US" sz="14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서명</a:t>
            </a:r>
            <a:r>
              <a:rPr lang="en-US" altLang="ko-KR" sz="14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)</a:t>
            </a:r>
            <a:endParaRPr lang="ko-KR" altLang="en-US" sz="1050" kern="0" spc="0" dirty="0">
              <a:solidFill>
                <a:srgbClr val="000000"/>
              </a:solidFill>
              <a:effectLst/>
              <a:latin typeface="바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7667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4</a:t>
            </a:fld>
            <a:endParaRPr lang="ko-KR" altLang="en-US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699525"/>
              </p:ext>
            </p:extLst>
          </p:nvPr>
        </p:nvGraphicFramePr>
        <p:xfrm>
          <a:off x="157734" y="701759"/>
          <a:ext cx="8778448" cy="414401"/>
        </p:xfrm>
        <a:graphic>
          <a:graphicData uri="http://schemas.openxmlformats.org/drawingml/2006/table">
            <a:tbl>
              <a:tblPr/>
              <a:tblGrid>
                <a:gridCol w="583248">
                  <a:extLst>
                    <a:ext uri="{9D8B030D-6E8A-4147-A177-3AD203B41FA5}">
                      <a16:colId xmlns:a16="http://schemas.microsoft.com/office/drawing/2014/main" val="496426274"/>
                    </a:ext>
                  </a:extLst>
                </a:gridCol>
                <a:gridCol w="8195200">
                  <a:extLst>
                    <a:ext uri="{9D8B030D-6E8A-4147-A177-3AD203B41FA5}">
                      <a16:colId xmlns:a16="http://schemas.microsoft.com/office/drawing/2014/main" val="474237023"/>
                    </a:ext>
                  </a:extLst>
                </a:gridCol>
              </a:tblGrid>
              <a:tr h="41440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예술인 </a:t>
                      </a:r>
                      <a:r>
                        <a:rPr lang="ko-KR" altLang="en-US" sz="15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기회소득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지급 사실 증빙 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이미지 </a:t>
                      </a:r>
                      <a:r>
                        <a:rPr lang="ko-KR" altLang="en-US" sz="15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캡처본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첨부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)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  <a:ea typeface="+mn-ea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8929718"/>
                  </a:ext>
                </a:extLst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422400" y="37941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257695" y="1396537"/>
            <a:ext cx="8595360" cy="4164677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fontAlgn="base" latinLnBrk="0"/>
            <a:endParaRPr lang="ko-KR" altLang="en-US" b="1" dirty="0"/>
          </a:p>
          <a:p>
            <a:pPr algn="ctr" fontAlgn="base" latinLnBrk="0"/>
            <a:r>
              <a:rPr lang="ko-KR" altLang="en-US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시군에서 발송한 </a:t>
            </a:r>
            <a:r>
              <a:rPr lang="ko-KR" altLang="en-US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기회소득</a:t>
            </a:r>
            <a:r>
              <a:rPr lang="ko-KR" altLang="en-US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지급 안내 문자메시지</a:t>
            </a:r>
          </a:p>
          <a:p>
            <a:pPr algn="ctr" fontAlgn="base" latinLnBrk="0"/>
            <a:r>
              <a:rPr lang="ko-KR" altLang="en-US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혹은 입금 내역 이미지를 사진 촬영 혹은 </a:t>
            </a:r>
            <a:r>
              <a:rPr lang="ko-KR" altLang="en-US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캡쳐하여</a:t>
            </a:r>
            <a:endParaRPr lang="ko-KR" altLang="en-US" dirty="0">
              <a:ln w="0"/>
              <a:solidFill>
                <a:srgbClr val="0000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 fontAlgn="base" latinLnBrk="0"/>
            <a:r>
              <a:rPr lang="ko-KR" altLang="en-US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본 란에 붙여주세요</a:t>
            </a:r>
            <a:r>
              <a:rPr lang="en-US" altLang="ko-KR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(</a:t>
            </a:r>
            <a:r>
              <a:rPr lang="ko-KR" altLang="en-US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지급받으신 분 이름 확인 </a:t>
            </a:r>
            <a:r>
              <a:rPr lang="ko-KR" altLang="en-US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가능해야함</a:t>
            </a:r>
            <a:r>
              <a:rPr lang="en-US" altLang="ko-KR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)</a:t>
            </a:r>
            <a:endParaRPr lang="ko-KR" altLang="en-US" dirty="0">
              <a:ln w="0"/>
              <a:solidFill>
                <a:srgbClr val="0000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7626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5</a:t>
            </a:fld>
            <a:endParaRPr lang="ko-KR" altLang="en-US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004103"/>
              </p:ext>
            </p:extLst>
          </p:nvPr>
        </p:nvGraphicFramePr>
        <p:xfrm>
          <a:off x="157734" y="701759"/>
          <a:ext cx="8778448" cy="414401"/>
        </p:xfrm>
        <a:graphic>
          <a:graphicData uri="http://schemas.openxmlformats.org/drawingml/2006/table">
            <a:tbl>
              <a:tblPr/>
              <a:tblGrid>
                <a:gridCol w="583248">
                  <a:extLst>
                    <a:ext uri="{9D8B030D-6E8A-4147-A177-3AD203B41FA5}">
                      <a16:colId xmlns:a16="http://schemas.microsoft.com/office/drawing/2014/main" val="496426274"/>
                    </a:ext>
                  </a:extLst>
                </a:gridCol>
                <a:gridCol w="8195200">
                  <a:extLst>
                    <a:ext uri="{9D8B030D-6E8A-4147-A177-3AD203B41FA5}">
                      <a16:colId xmlns:a16="http://schemas.microsoft.com/office/drawing/2014/main" val="474237023"/>
                    </a:ext>
                  </a:extLst>
                </a:gridCol>
              </a:tblGrid>
              <a:tr h="41440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작품 세계 및 작품 개념 소개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  <a:ea typeface="+mn-ea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8929718"/>
                  </a:ext>
                </a:extLst>
              </a:tr>
            </a:tbl>
          </a:graphicData>
        </a:graphic>
      </p:graphicFrame>
      <p:sp>
        <p:nvSpPr>
          <p:cNvPr id="10" name="직사각형 9"/>
          <p:cNvSpPr/>
          <p:nvPr/>
        </p:nvSpPr>
        <p:spPr>
          <a:xfrm>
            <a:off x="249278" y="1471351"/>
            <a:ext cx="8595360" cy="4885000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altLang="ko-KR" sz="1200" dirty="0"/>
          </a:p>
          <a:p>
            <a:r>
              <a:rPr lang="en-US" altLang="ko-KR" sz="1200" dirty="0" smtClean="0">
                <a:solidFill>
                  <a:srgbClr val="0000FF"/>
                </a:solidFill>
              </a:rPr>
              <a:t>- </a:t>
            </a:r>
            <a:r>
              <a:rPr lang="ko-KR" altLang="en-US" sz="1200" dirty="0" smtClean="0">
                <a:solidFill>
                  <a:srgbClr val="0000FF"/>
                </a:solidFill>
              </a:rPr>
              <a:t>자유롭게 작성해주세요</a:t>
            </a:r>
            <a:r>
              <a:rPr lang="en-US" altLang="ko-KR" sz="1200" dirty="0" smtClean="0">
                <a:solidFill>
                  <a:srgbClr val="0000FF"/>
                </a:solidFill>
              </a:rPr>
              <a:t>.</a:t>
            </a:r>
            <a:endParaRPr lang="ko-KR" altLang="en-US" sz="1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67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6</a:t>
            </a:fld>
            <a:endParaRPr lang="ko-KR" altLang="en-US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276587"/>
              </p:ext>
            </p:extLst>
          </p:nvPr>
        </p:nvGraphicFramePr>
        <p:xfrm>
          <a:off x="157734" y="701759"/>
          <a:ext cx="8778448" cy="414401"/>
        </p:xfrm>
        <a:graphic>
          <a:graphicData uri="http://schemas.openxmlformats.org/drawingml/2006/table">
            <a:tbl>
              <a:tblPr/>
              <a:tblGrid>
                <a:gridCol w="583248">
                  <a:extLst>
                    <a:ext uri="{9D8B030D-6E8A-4147-A177-3AD203B41FA5}">
                      <a16:colId xmlns:a16="http://schemas.microsoft.com/office/drawing/2014/main" val="496426274"/>
                    </a:ext>
                  </a:extLst>
                </a:gridCol>
                <a:gridCol w="8195200">
                  <a:extLst>
                    <a:ext uri="{9D8B030D-6E8A-4147-A177-3AD203B41FA5}">
                      <a16:colId xmlns:a16="http://schemas.microsoft.com/office/drawing/2014/main" val="474237023"/>
                    </a:ext>
                  </a:extLst>
                </a:gridCol>
              </a:tblGrid>
              <a:tr h="41440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포트폴리오 및 주요 활동 내역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  <a:ea typeface="+mn-ea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8929718"/>
                  </a:ext>
                </a:extLst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422400" y="37941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683568" y="2420888"/>
            <a:ext cx="7560840" cy="263149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100" dirty="0" smtClean="0">
                <a:solidFill>
                  <a:srgbClr val="0000FF"/>
                </a:solidFill>
              </a:rPr>
              <a:t>슬라이드 양식을 임의로 삭제하거나 변경하지 마세요</a:t>
            </a:r>
            <a:r>
              <a:rPr lang="en-US" altLang="ko-KR" sz="1100" dirty="0" smtClean="0">
                <a:solidFill>
                  <a:srgbClr val="0000FF"/>
                </a:solidFill>
              </a:rPr>
              <a:t>. (</a:t>
            </a:r>
            <a:r>
              <a:rPr lang="ko-KR" altLang="en-US" sz="1100" dirty="0" smtClean="0">
                <a:solidFill>
                  <a:srgbClr val="0000FF"/>
                </a:solidFill>
              </a:rPr>
              <a:t>하단 </a:t>
            </a:r>
            <a:r>
              <a:rPr lang="ko-KR" altLang="en-US" sz="1100" dirty="0">
                <a:solidFill>
                  <a:srgbClr val="0000FF"/>
                </a:solidFill>
              </a:rPr>
              <a:t>페이지 </a:t>
            </a:r>
            <a:r>
              <a:rPr lang="ko-KR" altLang="en-US" sz="1100" dirty="0" smtClean="0">
                <a:solidFill>
                  <a:srgbClr val="0000FF"/>
                </a:solidFill>
              </a:rPr>
              <a:t>번호 포함</a:t>
            </a:r>
            <a:r>
              <a:rPr lang="en-US" altLang="ko-KR" sz="1100" dirty="0" smtClean="0">
                <a:solidFill>
                  <a:srgbClr val="0000FF"/>
                </a:solidFill>
              </a:rPr>
              <a:t>)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100" dirty="0" smtClean="0">
                <a:solidFill>
                  <a:srgbClr val="0000FF"/>
                </a:solidFill>
              </a:rPr>
              <a:t>페이지 추가가 필요할 경우 </a:t>
            </a:r>
            <a:r>
              <a:rPr lang="en-US" altLang="ko-KR" sz="1100" dirty="0" smtClean="0">
                <a:solidFill>
                  <a:srgbClr val="0000FF"/>
                </a:solidFill>
              </a:rPr>
              <a:t>‘</a:t>
            </a:r>
            <a:r>
              <a:rPr lang="ko-KR" altLang="en-US" sz="1100" dirty="0" smtClean="0">
                <a:solidFill>
                  <a:srgbClr val="0000FF"/>
                </a:solidFill>
              </a:rPr>
              <a:t>새 슬라이드</a:t>
            </a:r>
            <a:r>
              <a:rPr lang="en-US" altLang="ko-KR" sz="1100" dirty="0" smtClean="0">
                <a:solidFill>
                  <a:srgbClr val="0000FF"/>
                </a:solidFill>
              </a:rPr>
              <a:t>’</a:t>
            </a:r>
            <a:r>
              <a:rPr lang="ko-KR" altLang="en-US" sz="1100" dirty="0" smtClean="0">
                <a:solidFill>
                  <a:srgbClr val="0000FF"/>
                </a:solidFill>
              </a:rPr>
              <a:t>를</a:t>
            </a:r>
            <a:r>
              <a:rPr lang="en-US" altLang="ko-KR" sz="1100" dirty="0" smtClean="0">
                <a:solidFill>
                  <a:srgbClr val="0000FF"/>
                </a:solidFill>
              </a:rPr>
              <a:t> </a:t>
            </a:r>
            <a:r>
              <a:rPr lang="ko-KR" altLang="en-US" sz="1100" dirty="0" smtClean="0">
                <a:solidFill>
                  <a:srgbClr val="0000FF"/>
                </a:solidFill>
              </a:rPr>
              <a:t>추가하여</a:t>
            </a:r>
            <a:r>
              <a:rPr lang="en-US" altLang="ko-KR" sz="1100" dirty="0" smtClean="0">
                <a:solidFill>
                  <a:srgbClr val="0000FF"/>
                </a:solidFill>
              </a:rPr>
              <a:t> </a:t>
            </a:r>
            <a:r>
              <a:rPr lang="ko-KR" altLang="en-US" sz="1100" dirty="0" smtClean="0">
                <a:solidFill>
                  <a:srgbClr val="0000FF"/>
                </a:solidFill>
              </a:rPr>
              <a:t>작성해주세요</a:t>
            </a:r>
            <a:r>
              <a:rPr lang="en-US" altLang="ko-KR" sz="1100" dirty="0" smtClean="0">
                <a:solidFill>
                  <a:srgbClr val="0000FF"/>
                </a:solidFill>
              </a:rPr>
              <a:t>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100" b="1" dirty="0" smtClean="0">
                <a:solidFill>
                  <a:srgbClr val="0000FF"/>
                </a:solidFill>
              </a:rPr>
              <a:t>지원자의</a:t>
            </a:r>
            <a:r>
              <a:rPr lang="en-US" altLang="ko-KR" sz="1100" b="1" dirty="0" smtClean="0">
                <a:solidFill>
                  <a:srgbClr val="0000FF"/>
                </a:solidFill>
              </a:rPr>
              <a:t> </a:t>
            </a:r>
            <a:r>
              <a:rPr lang="ko-KR" altLang="en-US" sz="1100" b="1" u="sng" dirty="0" smtClean="0">
                <a:solidFill>
                  <a:srgbClr val="0000FF"/>
                </a:solidFill>
              </a:rPr>
              <a:t>주요 작품</a:t>
            </a:r>
            <a:r>
              <a:rPr lang="en-US" altLang="ko-KR" sz="1100" b="1" u="sng" dirty="0" smtClean="0">
                <a:solidFill>
                  <a:srgbClr val="0000FF"/>
                </a:solidFill>
              </a:rPr>
              <a:t>/</a:t>
            </a:r>
            <a:r>
              <a:rPr lang="ko-KR" altLang="en-US" sz="1100" b="1" u="sng" dirty="0" smtClean="0">
                <a:solidFill>
                  <a:srgbClr val="0000FF"/>
                </a:solidFill>
              </a:rPr>
              <a:t>전시 이미지 및 활동내용 등을 작성해주세요</a:t>
            </a:r>
            <a:r>
              <a:rPr lang="en-US" altLang="ko-KR" sz="1100" b="1" u="sng" dirty="0" smtClean="0">
                <a:solidFill>
                  <a:srgbClr val="0000FF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b="1" i="1" dirty="0" smtClean="0">
                <a:solidFill>
                  <a:srgbClr val="0000FF"/>
                </a:solidFill>
              </a:rPr>
              <a:t>   </a:t>
            </a:r>
            <a:r>
              <a:rPr lang="en-US" altLang="ko-KR" sz="1100" dirty="0" smtClean="0">
                <a:solidFill>
                  <a:srgbClr val="0000FF"/>
                </a:solidFill>
              </a:rPr>
              <a:t>※ </a:t>
            </a:r>
            <a:r>
              <a:rPr lang="ko-KR" altLang="en-US" sz="1100" dirty="0">
                <a:solidFill>
                  <a:srgbClr val="0000FF"/>
                </a:solidFill>
              </a:rPr>
              <a:t>주요작품 이미지 내</a:t>
            </a:r>
            <a:r>
              <a:rPr lang="en-US" altLang="ko-KR" sz="1100" dirty="0">
                <a:solidFill>
                  <a:srgbClr val="0000FF"/>
                </a:solidFill>
              </a:rPr>
              <a:t> </a:t>
            </a:r>
            <a:r>
              <a:rPr lang="ko-KR" altLang="en-US" sz="1100" dirty="0">
                <a:solidFill>
                  <a:srgbClr val="0000FF"/>
                </a:solidFill>
              </a:rPr>
              <a:t>캡션</a:t>
            </a:r>
            <a:r>
              <a:rPr lang="en-US" altLang="ko-KR" sz="1100" dirty="0">
                <a:solidFill>
                  <a:srgbClr val="0000FF"/>
                </a:solidFill>
              </a:rPr>
              <a:t>(</a:t>
            </a:r>
            <a:r>
              <a:rPr lang="ko-KR" altLang="en-US" sz="1100" dirty="0" err="1">
                <a:solidFill>
                  <a:srgbClr val="0000FF"/>
                </a:solidFill>
              </a:rPr>
              <a:t>작가명</a:t>
            </a:r>
            <a:r>
              <a:rPr lang="en-US" altLang="ko-KR" sz="1100" dirty="0">
                <a:solidFill>
                  <a:srgbClr val="0000FF"/>
                </a:solidFill>
              </a:rPr>
              <a:t>, 〈</a:t>
            </a:r>
            <a:r>
              <a:rPr lang="ko-KR" altLang="en-US" sz="1100" dirty="0" err="1">
                <a:solidFill>
                  <a:srgbClr val="0000FF"/>
                </a:solidFill>
              </a:rPr>
              <a:t>작품명</a:t>
            </a:r>
            <a:r>
              <a:rPr lang="en-US" altLang="ko-KR" sz="1100" dirty="0" smtClean="0">
                <a:solidFill>
                  <a:srgbClr val="0000FF"/>
                </a:solidFill>
              </a:rPr>
              <a:t>〉, </a:t>
            </a:r>
            <a:r>
              <a:rPr lang="ko-KR" altLang="en-US" sz="1100" dirty="0" err="1">
                <a:solidFill>
                  <a:srgbClr val="0000FF"/>
                </a:solidFill>
              </a:rPr>
              <a:t>제작년도</a:t>
            </a:r>
            <a:r>
              <a:rPr lang="en-US" altLang="ko-KR" sz="1100" dirty="0">
                <a:solidFill>
                  <a:srgbClr val="0000FF"/>
                </a:solidFill>
              </a:rPr>
              <a:t>, </a:t>
            </a:r>
            <a:r>
              <a:rPr lang="ko-KR" altLang="en-US" sz="1100" dirty="0">
                <a:solidFill>
                  <a:srgbClr val="0000FF"/>
                </a:solidFill>
              </a:rPr>
              <a:t>재료</a:t>
            </a:r>
            <a:r>
              <a:rPr lang="en-US" altLang="ko-KR" sz="1100" dirty="0">
                <a:solidFill>
                  <a:srgbClr val="0000FF"/>
                </a:solidFill>
              </a:rPr>
              <a:t>, </a:t>
            </a:r>
            <a:r>
              <a:rPr lang="ko-KR" altLang="en-US" sz="1100" dirty="0">
                <a:solidFill>
                  <a:srgbClr val="0000FF"/>
                </a:solidFill>
              </a:rPr>
              <a:t>세로</a:t>
            </a:r>
            <a:r>
              <a:rPr lang="en-US" altLang="ko-KR" sz="1100" dirty="0">
                <a:solidFill>
                  <a:srgbClr val="0000FF"/>
                </a:solidFill>
              </a:rPr>
              <a:t>×</a:t>
            </a:r>
            <a:r>
              <a:rPr lang="ko-KR" altLang="en-US" sz="1100" dirty="0">
                <a:solidFill>
                  <a:srgbClr val="0000FF"/>
                </a:solidFill>
              </a:rPr>
              <a:t>가로</a:t>
            </a:r>
            <a:r>
              <a:rPr lang="en-US" altLang="ko-KR" sz="1100" dirty="0">
                <a:solidFill>
                  <a:srgbClr val="0000FF"/>
                </a:solidFill>
              </a:rPr>
              <a:t>(×</a:t>
            </a:r>
            <a:r>
              <a:rPr lang="ko-KR" altLang="en-US" sz="1100" dirty="0">
                <a:solidFill>
                  <a:srgbClr val="0000FF"/>
                </a:solidFill>
              </a:rPr>
              <a:t>깊이</a:t>
            </a:r>
            <a:r>
              <a:rPr lang="en-US" altLang="ko-KR" sz="1100" dirty="0">
                <a:solidFill>
                  <a:srgbClr val="0000FF"/>
                </a:solidFill>
              </a:rPr>
              <a:t>) cm) </a:t>
            </a:r>
            <a:r>
              <a:rPr lang="ko-KR" altLang="en-US" sz="1100" dirty="0" smtClean="0">
                <a:solidFill>
                  <a:srgbClr val="0000FF"/>
                </a:solidFill>
              </a:rPr>
              <a:t>포함</a:t>
            </a:r>
            <a:endParaRPr lang="en-US" altLang="ko-KR" sz="1100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srgbClr val="0000FF"/>
                </a:solidFill>
              </a:rPr>
              <a:t>   ※ </a:t>
            </a:r>
            <a:r>
              <a:rPr lang="ko-KR" altLang="en-US" sz="1100" dirty="0">
                <a:solidFill>
                  <a:srgbClr val="0000FF"/>
                </a:solidFill>
              </a:rPr>
              <a:t>타인이 작성한 전시 관련 텍스트</a:t>
            </a:r>
            <a:r>
              <a:rPr lang="en-US" altLang="ko-KR" sz="1100" dirty="0">
                <a:solidFill>
                  <a:srgbClr val="0000FF"/>
                </a:solidFill>
              </a:rPr>
              <a:t>(</a:t>
            </a:r>
            <a:r>
              <a:rPr lang="ko-KR" altLang="en-US" sz="1100" dirty="0">
                <a:solidFill>
                  <a:srgbClr val="0000FF"/>
                </a:solidFill>
              </a:rPr>
              <a:t>서문</a:t>
            </a:r>
            <a:r>
              <a:rPr lang="en-US" altLang="ko-KR" sz="1100" dirty="0">
                <a:solidFill>
                  <a:srgbClr val="0000FF"/>
                </a:solidFill>
              </a:rPr>
              <a:t>, </a:t>
            </a:r>
            <a:r>
              <a:rPr lang="ko-KR" altLang="en-US" sz="1100" dirty="0">
                <a:solidFill>
                  <a:srgbClr val="0000FF"/>
                </a:solidFill>
              </a:rPr>
              <a:t>평론</a:t>
            </a:r>
            <a:r>
              <a:rPr lang="en-US" altLang="ko-KR" sz="1100" dirty="0">
                <a:solidFill>
                  <a:srgbClr val="0000FF"/>
                </a:solidFill>
              </a:rPr>
              <a:t>, </a:t>
            </a:r>
            <a:r>
              <a:rPr lang="ko-KR" altLang="en-US" sz="1100" dirty="0">
                <a:solidFill>
                  <a:srgbClr val="0000FF"/>
                </a:solidFill>
              </a:rPr>
              <a:t>리뷰 등</a:t>
            </a:r>
            <a:r>
              <a:rPr lang="en-US" altLang="ko-KR" sz="1100" dirty="0">
                <a:solidFill>
                  <a:srgbClr val="0000FF"/>
                </a:solidFill>
              </a:rPr>
              <a:t>)</a:t>
            </a:r>
            <a:r>
              <a:rPr lang="ko-KR" altLang="en-US" sz="1100" dirty="0">
                <a:solidFill>
                  <a:srgbClr val="0000FF"/>
                </a:solidFill>
              </a:rPr>
              <a:t> 제출 지양</a:t>
            </a:r>
            <a:endParaRPr lang="en-US" altLang="ko-KR" sz="1100" dirty="0">
              <a:solidFill>
                <a:srgbClr val="0000FF"/>
              </a:solidFill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100" b="1" dirty="0" smtClean="0">
                <a:solidFill>
                  <a:srgbClr val="0000FF"/>
                </a:solidFill>
              </a:rPr>
              <a:t>전시는 </a:t>
            </a:r>
            <a:r>
              <a:rPr lang="ko-KR" altLang="en-US" sz="1100" b="1" u="sng" dirty="0" smtClean="0">
                <a:solidFill>
                  <a:srgbClr val="0000FF"/>
                </a:solidFill>
              </a:rPr>
              <a:t>일시</a:t>
            </a:r>
            <a:r>
              <a:rPr lang="en-US" altLang="ko-KR" sz="1100" b="1" u="sng" dirty="0" smtClean="0">
                <a:solidFill>
                  <a:srgbClr val="0000FF"/>
                </a:solidFill>
              </a:rPr>
              <a:t>, </a:t>
            </a:r>
            <a:r>
              <a:rPr lang="ko-KR" altLang="en-US" sz="1100" b="1" u="sng" dirty="0" smtClean="0">
                <a:solidFill>
                  <a:srgbClr val="0000FF"/>
                </a:solidFill>
              </a:rPr>
              <a:t>장소</a:t>
            </a:r>
            <a:r>
              <a:rPr lang="en-US" altLang="ko-KR" sz="1100" b="1" u="sng" dirty="0" smtClean="0">
                <a:solidFill>
                  <a:srgbClr val="0000FF"/>
                </a:solidFill>
              </a:rPr>
              <a:t>, </a:t>
            </a:r>
            <a:r>
              <a:rPr lang="ko-KR" altLang="en-US" sz="1100" b="1" u="sng" dirty="0" smtClean="0">
                <a:solidFill>
                  <a:srgbClr val="0000FF"/>
                </a:solidFill>
              </a:rPr>
              <a:t>제목</a:t>
            </a:r>
            <a:r>
              <a:rPr lang="en-US" altLang="ko-KR" sz="1100" b="1" u="sng" dirty="0" smtClean="0">
                <a:solidFill>
                  <a:srgbClr val="0000FF"/>
                </a:solidFill>
              </a:rPr>
              <a:t>, </a:t>
            </a:r>
            <a:r>
              <a:rPr lang="ko-KR" altLang="en-US" sz="1100" b="1" u="sng" dirty="0" smtClean="0">
                <a:solidFill>
                  <a:srgbClr val="0000FF"/>
                </a:solidFill>
              </a:rPr>
              <a:t>참여 역할</a:t>
            </a:r>
            <a:r>
              <a:rPr lang="en-US" altLang="ko-KR" sz="1100" b="1" u="sng" dirty="0" smtClean="0">
                <a:solidFill>
                  <a:srgbClr val="0000FF"/>
                </a:solidFill>
              </a:rPr>
              <a:t>, </a:t>
            </a:r>
            <a:r>
              <a:rPr lang="ko-KR" altLang="en-US" sz="1100" b="1" u="sng" dirty="0" smtClean="0">
                <a:solidFill>
                  <a:srgbClr val="0000FF"/>
                </a:solidFill>
              </a:rPr>
              <a:t>주요 내용을 포함하여 작성해주세요</a:t>
            </a:r>
            <a:r>
              <a:rPr lang="en-US" altLang="ko-KR" sz="1100" b="1" dirty="0" smtClean="0">
                <a:solidFill>
                  <a:srgbClr val="0000FF"/>
                </a:solidFill>
              </a:rPr>
              <a:t>.</a:t>
            </a:r>
            <a:endParaRPr lang="en-US" altLang="ko-KR" sz="1100" b="1" dirty="0">
              <a:solidFill>
                <a:srgbClr val="0000FF"/>
              </a:solidFill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100" b="1" dirty="0" smtClean="0">
                <a:solidFill>
                  <a:srgbClr val="0000FF"/>
                </a:solidFill>
              </a:rPr>
              <a:t>영상의 경우 </a:t>
            </a:r>
            <a:r>
              <a:rPr lang="ko-KR" altLang="en-US" sz="1100" b="1" dirty="0">
                <a:solidFill>
                  <a:srgbClr val="0000FF"/>
                </a:solidFill>
              </a:rPr>
              <a:t>주요 캡처 이미지 및 영상을 볼 수 있는 </a:t>
            </a:r>
            <a:r>
              <a:rPr lang="en-US" altLang="ko-KR" sz="1100" b="1" dirty="0" smtClean="0">
                <a:solidFill>
                  <a:srgbClr val="0000FF"/>
                </a:solidFill>
              </a:rPr>
              <a:t>URL</a:t>
            </a:r>
            <a:r>
              <a:rPr lang="ko-KR" altLang="en-US" sz="1100" b="1" dirty="0" smtClean="0">
                <a:solidFill>
                  <a:srgbClr val="0000FF"/>
                </a:solidFill>
              </a:rPr>
              <a:t>을</a:t>
            </a:r>
            <a:r>
              <a:rPr lang="en-US" altLang="ko-KR" sz="1100" b="1" dirty="0" smtClean="0">
                <a:solidFill>
                  <a:srgbClr val="0000FF"/>
                </a:solidFill>
              </a:rPr>
              <a:t> </a:t>
            </a:r>
            <a:r>
              <a:rPr lang="ko-KR" altLang="en-US" sz="1100" b="1" dirty="0" smtClean="0">
                <a:solidFill>
                  <a:srgbClr val="0000FF"/>
                </a:solidFill>
              </a:rPr>
              <a:t>포함해 </a:t>
            </a:r>
            <a:r>
              <a:rPr lang="ko-KR" altLang="en-US" sz="1100" b="1" dirty="0">
                <a:solidFill>
                  <a:srgbClr val="0000FF"/>
                </a:solidFill>
              </a:rPr>
              <a:t>주세요</a:t>
            </a:r>
            <a:r>
              <a:rPr lang="en-US" altLang="ko-KR" sz="1100" b="1" dirty="0">
                <a:solidFill>
                  <a:srgbClr val="0000FF"/>
                </a:solidFill>
              </a:rPr>
              <a:t>.</a:t>
            </a:r>
          </a:p>
          <a:p>
            <a:pPr fontAlgn="base">
              <a:lnSpc>
                <a:spcPct val="150000"/>
              </a:lnSpc>
            </a:pPr>
            <a:r>
              <a:rPr lang="en-US" altLang="ko-KR" sz="1100" b="1" dirty="0" smtClean="0">
                <a:solidFill>
                  <a:srgbClr val="0000FF"/>
                </a:solidFill>
              </a:rPr>
              <a:t>  ※ </a:t>
            </a:r>
            <a:r>
              <a:rPr lang="ko-KR" altLang="en-US" sz="1100" dirty="0" smtClean="0">
                <a:solidFill>
                  <a:srgbClr val="0000FF"/>
                </a:solidFill>
              </a:rPr>
              <a:t>링크 확인이 불가능할 경우 검토되지 않습니다</a:t>
            </a:r>
            <a:r>
              <a:rPr lang="en-US" altLang="ko-KR" sz="1100" dirty="0" smtClean="0">
                <a:solidFill>
                  <a:srgbClr val="0000FF"/>
                </a:solidFill>
              </a:rPr>
              <a:t>. </a:t>
            </a:r>
            <a:r>
              <a:rPr lang="ko-KR" altLang="en-US" sz="1100" dirty="0" smtClean="0">
                <a:solidFill>
                  <a:srgbClr val="0000FF"/>
                </a:solidFill>
              </a:rPr>
              <a:t>올바른 주소로 연결되는지 확인해주시고</a:t>
            </a:r>
            <a:r>
              <a:rPr lang="en-US" altLang="ko-KR" sz="1100" dirty="0" smtClean="0">
                <a:solidFill>
                  <a:srgbClr val="0000FF"/>
                </a:solidFill>
              </a:rPr>
              <a:t>, </a:t>
            </a:r>
            <a:r>
              <a:rPr lang="ko-KR" altLang="en-US" sz="1100" dirty="0" smtClean="0">
                <a:solidFill>
                  <a:srgbClr val="0000FF"/>
                </a:solidFill>
              </a:rPr>
              <a:t>비공개 링크는 비밀번호도 함께 기재해 주시기 바랍니다</a:t>
            </a:r>
            <a:r>
              <a:rPr lang="en-US" altLang="ko-KR" sz="1100" dirty="0" smtClean="0">
                <a:solidFill>
                  <a:srgbClr val="0000FF"/>
                </a:solidFill>
              </a:rPr>
              <a:t>.</a:t>
            </a:r>
          </a:p>
          <a:p>
            <a:pPr marL="171450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100" b="1" kern="0" spc="-20" dirty="0" smtClean="0">
                <a:solidFill>
                  <a:srgbClr val="0000FF"/>
                </a:solidFill>
                <a:latin typeface="맑은 고딕" panose="020B0503020000020004" pitchFamily="50" charset="-127"/>
              </a:rPr>
              <a:t>표지 포함 총 </a:t>
            </a:r>
            <a:r>
              <a:rPr lang="en-US" altLang="ko-KR" sz="1100" b="1" kern="0" spc="-20" dirty="0" smtClean="0">
                <a:solidFill>
                  <a:srgbClr val="0000FF"/>
                </a:solidFill>
                <a:latin typeface="맑은 고딕" panose="020B0503020000020004" pitchFamily="50" charset="-127"/>
              </a:rPr>
              <a:t>20p </a:t>
            </a:r>
            <a:r>
              <a:rPr lang="ko-KR" altLang="en-US" sz="1100" b="1" kern="0" spc="-20" dirty="0" smtClean="0">
                <a:solidFill>
                  <a:srgbClr val="0000FF"/>
                </a:solidFill>
                <a:latin typeface="맑은 고딕" panose="020B0503020000020004" pitchFamily="50" charset="-127"/>
              </a:rPr>
              <a:t>이내로 작성해주세요</a:t>
            </a:r>
            <a:r>
              <a:rPr lang="en-US" altLang="ko-KR" sz="1100" b="1" kern="0" spc="-20" dirty="0" smtClean="0">
                <a:solidFill>
                  <a:srgbClr val="0000FF"/>
                </a:solidFill>
                <a:latin typeface="맑은 고딕" panose="020B0503020000020004" pitchFamily="50" charset="-127"/>
              </a:rPr>
              <a:t>. (</a:t>
            </a:r>
            <a:r>
              <a:rPr lang="ko-KR" altLang="en-US" sz="1100" b="1" kern="0" spc="-20" dirty="0" smtClean="0">
                <a:solidFill>
                  <a:srgbClr val="0000FF"/>
                </a:solidFill>
                <a:latin typeface="맑은 고딕" panose="020B0503020000020004" pitchFamily="50" charset="-127"/>
              </a:rPr>
              <a:t>초과 제출 시 </a:t>
            </a:r>
            <a:r>
              <a:rPr lang="en-US" altLang="ko-KR" sz="1100" b="1" kern="0" spc="-20" dirty="0" smtClean="0">
                <a:solidFill>
                  <a:srgbClr val="0000FF"/>
                </a:solidFill>
                <a:latin typeface="맑은 고딕" panose="020B0503020000020004" pitchFamily="50" charset="-127"/>
              </a:rPr>
              <a:t>20p </a:t>
            </a:r>
            <a:r>
              <a:rPr lang="ko-KR" altLang="en-US" sz="1100" b="1" kern="0" spc="-20" dirty="0" smtClean="0">
                <a:solidFill>
                  <a:srgbClr val="0000FF"/>
                </a:solidFill>
                <a:latin typeface="맑은 고딕" panose="020B0503020000020004" pitchFamily="50" charset="-127"/>
              </a:rPr>
              <a:t>이내만 심사에 반영됨</a:t>
            </a:r>
            <a:r>
              <a:rPr lang="en-US" altLang="ko-KR" sz="1100" b="1" kern="0" spc="-20" dirty="0" smtClean="0">
                <a:solidFill>
                  <a:srgbClr val="0000FF"/>
                </a:solidFill>
                <a:latin typeface="맑은 고딕" panose="020B0503020000020004" pitchFamily="50" charset="-127"/>
              </a:rPr>
              <a:t>)</a:t>
            </a:r>
            <a:endParaRPr lang="en-US" altLang="ko-KR" sz="1100" b="1" kern="0" spc="-20" dirty="0">
              <a:solidFill>
                <a:srgbClr val="0000FF"/>
              </a:solidFill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2314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</TotalTime>
  <Words>656</Words>
  <Application>Microsoft Office PowerPoint</Application>
  <PresentationFormat>화면 슬라이드 쇼(4:3)</PresentationFormat>
  <Paragraphs>80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3" baseType="lpstr">
      <vt:lpstr>HY헤드라인M</vt:lpstr>
      <vt:lpstr>맑은 고딕</vt:lpstr>
      <vt:lpstr>바탕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28</cp:revision>
  <cp:lastPrinted>2024-03-15T00:24:24Z</cp:lastPrinted>
  <dcterms:created xsi:type="dcterms:W3CDTF">2024-03-12T06:22:43Z</dcterms:created>
  <dcterms:modified xsi:type="dcterms:W3CDTF">2024-03-15T00:24:42Z</dcterms:modified>
</cp:coreProperties>
</file>